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  <p:sldMasterId id="2147483738" r:id="rId2"/>
    <p:sldMasterId id="2147483739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  <p:sldId id="283" r:id="rId3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함초롬돋움" panose="020B0604000101010101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9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1.%20&#44288;&#44305;&#44061;&#49688;\&#51473;&#54868;&#44428;%20&#51228;&#50808;%20&#44288;&#44305;%20&#50900;&#45800;&#50948;%202015-2018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6-project\data\2.%20&#50668;&#54665;&#47785;&#51201;\2018%20&#50668;&#54665;&#47785;&#51201;%20&#44397;&#51201;&#48324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500" b="1" i="0" baseline="0">
                <a:effectLst/>
              </a:rPr>
              <a:t>외국인 관광객 현황 </a:t>
            </a:r>
            <a:endParaRPr lang="ko-KR" altLang="ko-KR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'중화권 제외 관광 월단위 2015-2018'!$X$2:$X$5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'중화권 제외 관광 월단위 2015-2018'!$Y$2:$Y$5</c:f>
              <c:numCache>
                <c:formatCode>#,##0</c:formatCode>
                <c:ptCount val="4"/>
                <c:pt idx="0">
                  <c:v>341686</c:v>
                </c:pt>
                <c:pt idx="1">
                  <c:v>497057</c:v>
                </c:pt>
                <c:pt idx="2">
                  <c:v>459499</c:v>
                </c:pt>
                <c:pt idx="3">
                  <c:v>504007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7B-4555-A52D-00B9FEBDF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6269904"/>
        <c:axId val="377698112"/>
      </c:lineChart>
      <c:catAx>
        <c:axId val="36626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98112"/>
        <c:crosses val="autoZero"/>
        <c:auto val="1"/>
        <c:lblAlgn val="ctr"/>
        <c:lblOffset val="100"/>
        <c:noMultiLvlLbl val="0"/>
      </c:catAx>
      <c:valAx>
        <c:axId val="377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2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외국인 관광객 현황</a:t>
            </a:r>
            <a:r>
              <a:rPr lang="en-US" altLang="ko-KR" dirty="0"/>
              <a:t>(</a:t>
            </a:r>
            <a:r>
              <a:rPr lang="ko-KR" altLang="en-US" dirty="0"/>
              <a:t>중국제외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'중화권 제외 관광 월단위 2015-2018'!$M$2</c:f>
              <c:strCache>
                <c:ptCount val="1"/>
                <c:pt idx="0">
                  <c:v>2015년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2015-2018'!$N$2:$W$2</c:f>
              <c:numCache>
                <c:formatCode>#,##0_ </c:formatCode>
                <c:ptCount val="10"/>
                <c:pt idx="0">
                  <c:v>59233</c:v>
                </c:pt>
                <c:pt idx="1">
                  <c:v>22732</c:v>
                </c:pt>
                <c:pt idx="2">
                  <c:v>17839</c:v>
                </c:pt>
                <c:pt idx="3">
                  <c:v>29620</c:v>
                </c:pt>
                <c:pt idx="4">
                  <c:v>39892</c:v>
                </c:pt>
                <c:pt idx="5">
                  <c:v>22707</c:v>
                </c:pt>
                <c:pt idx="6">
                  <c:v>26806</c:v>
                </c:pt>
                <c:pt idx="7">
                  <c:v>30745</c:v>
                </c:pt>
                <c:pt idx="8">
                  <c:v>16898</c:v>
                </c:pt>
                <c:pt idx="9">
                  <c:v>75214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A17-862A-EDFDA43D331E}"/>
            </c:ext>
          </c:extLst>
        </c:ser>
        <c:ser>
          <c:idx val="1"/>
          <c:order val="1"/>
          <c:tx>
            <c:strRef>
              <c:f>'중화권 제외 관광 월단위 2015-2018'!$M$3</c:f>
              <c:strCache>
                <c:ptCount val="1"/>
                <c:pt idx="0">
                  <c:v>2016년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2015-2018'!$N$3:$W$3</c:f>
              <c:numCache>
                <c:formatCode>#,##0_ </c:formatCode>
                <c:ptCount val="10"/>
                <c:pt idx="0">
                  <c:v>48027</c:v>
                </c:pt>
                <c:pt idx="1">
                  <c:v>44757</c:v>
                </c:pt>
                <c:pt idx="2">
                  <c:v>38046</c:v>
                </c:pt>
                <c:pt idx="3">
                  <c:v>50566</c:v>
                </c:pt>
                <c:pt idx="4">
                  <c:v>66207</c:v>
                </c:pt>
                <c:pt idx="5">
                  <c:v>33707</c:v>
                </c:pt>
                <c:pt idx="6">
                  <c:v>25008</c:v>
                </c:pt>
                <c:pt idx="7">
                  <c:v>46960</c:v>
                </c:pt>
                <c:pt idx="8">
                  <c:v>33942</c:v>
                </c:pt>
                <c:pt idx="9">
                  <c:v>109837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1E-4A17-862A-EDFDA43D331E}"/>
            </c:ext>
          </c:extLst>
        </c:ser>
        <c:ser>
          <c:idx val="2"/>
          <c:order val="2"/>
          <c:tx>
            <c:strRef>
              <c:f>'중화권 제외 관광 월단위 2015-2018'!$M$4</c:f>
              <c:strCache>
                <c:ptCount val="1"/>
                <c:pt idx="0">
                  <c:v>2017년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2015-2018'!$N$4:$W$4</c:f>
              <c:numCache>
                <c:formatCode>#,##0_ </c:formatCode>
                <c:ptCount val="10"/>
                <c:pt idx="0">
                  <c:v>55359</c:v>
                </c:pt>
                <c:pt idx="1">
                  <c:v>48952</c:v>
                </c:pt>
                <c:pt idx="2">
                  <c:v>28994</c:v>
                </c:pt>
                <c:pt idx="3">
                  <c:v>33732</c:v>
                </c:pt>
                <c:pt idx="4">
                  <c:v>49524</c:v>
                </c:pt>
                <c:pt idx="5">
                  <c:v>23065</c:v>
                </c:pt>
                <c:pt idx="6">
                  <c:v>24306</c:v>
                </c:pt>
                <c:pt idx="7">
                  <c:v>49694</c:v>
                </c:pt>
                <c:pt idx="8">
                  <c:v>32651</c:v>
                </c:pt>
                <c:pt idx="9">
                  <c:v>113222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1E-4A17-862A-EDFDA43D331E}"/>
            </c:ext>
          </c:extLst>
        </c:ser>
        <c:ser>
          <c:idx val="3"/>
          <c:order val="3"/>
          <c:tx>
            <c:strRef>
              <c:f>'중화권 제외 관광 월단위 2015-2018'!$M$5</c:f>
              <c:strCache>
                <c:ptCount val="1"/>
                <c:pt idx="0">
                  <c:v>2018년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'중화권 제외 관광 월단위 2015-2018'!$N$1:$W$1</c:f>
              <c:strCache>
                <c:ptCount val="10"/>
                <c:pt idx="0">
                  <c:v>일본</c:v>
                </c:pt>
                <c:pt idx="1">
                  <c:v>홍콩</c:v>
                </c:pt>
                <c:pt idx="2">
                  <c:v>대만</c:v>
                </c:pt>
                <c:pt idx="3">
                  <c:v>싱가폴</c:v>
                </c:pt>
                <c:pt idx="4">
                  <c:v>말레이시아</c:v>
                </c:pt>
                <c:pt idx="5">
                  <c:v>인도네시아</c:v>
                </c:pt>
                <c:pt idx="6">
                  <c:v>베트남</c:v>
                </c:pt>
                <c:pt idx="7">
                  <c:v>아시아기타</c:v>
                </c:pt>
                <c:pt idx="8">
                  <c:v>미국</c:v>
                </c:pt>
                <c:pt idx="9">
                  <c:v>서구기타</c:v>
                </c:pt>
              </c:strCache>
            </c:strRef>
          </c:cat>
          <c:val>
            <c:numRef>
              <c:f>'중화권 제외 관광 월단위 2015-2018'!$N$5:$W$5</c:f>
              <c:numCache>
                <c:formatCode>#,##0_ </c:formatCode>
                <c:ptCount val="10"/>
                <c:pt idx="0">
                  <c:v>86634</c:v>
                </c:pt>
                <c:pt idx="1">
                  <c:v>49085</c:v>
                </c:pt>
                <c:pt idx="2">
                  <c:v>51341</c:v>
                </c:pt>
                <c:pt idx="3">
                  <c:v>28572</c:v>
                </c:pt>
                <c:pt idx="4">
                  <c:v>68353</c:v>
                </c:pt>
                <c:pt idx="5">
                  <c:v>23541</c:v>
                </c:pt>
                <c:pt idx="6">
                  <c:v>30233</c:v>
                </c:pt>
                <c:pt idx="7">
                  <c:v>43721</c:v>
                </c:pt>
                <c:pt idx="8">
                  <c:v>31270</c:v>
                </c:pt>
                <c:pt idx="9">
                  <c:v>91257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1E-4A17-862A-EDFDA43D3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623024"/>
        <c:axId val="163598720"/>
      </c:barChart>
      <c:catAx>
        <c:axId val="1576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98720"/>
        <c:crosses val="autoZero"/>
        <c:auto val="1"/>
        <c:lblAlgn val="ctr"/>
        <c:lblOffset val="100"/>
        <c:noMultiLvlLbl val="0"/>
      </c:catAx>
      <c:valAx>
        <c:axId val="1635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6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체류기간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55555559694767E-2"/>
          <c:y val="0.23666666448116302"/>
          <c:w val="0.93209296464920044"/>
          <c:h val="0.511859893798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총인원 : 6,181명</c:v>
                </c:pt>
              </c:strCache>
            </c:strRef>
          </c:tx>
          <c:spPr>
            <a:solidFill>
              <a:schemeClr val="accent5"/>
            </a:solidFill>
            <a:ln w="952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rgbClr val="002060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1일 (%)</c:v>
                </c:pt>
                <c:pt idx="1">
                  <c:v>2일 (%)</c:v>
                </c:pt>
                <c:pt idx="2">
                  <c:v>3일 (%)</c:v>
                </c:pt>
                <c:pt idx="3">
                  <c:v>4일 (%)</c:v>
                </c:pt>
                <c:pt idx="4">
                  <c:v>5일 (%)</c:v>
                </c:pt>
                <c:pt idx="5">
                  <c:v>6일 (%)</c:v>
                </c:pt>
                <c:pt idx="6">
                  <c:v>7일 (%)</c:v>
                </c:pt>
                <c:pt idx="7">
                  <c:v>8일 (%)</c:v>
                </c:pt>
                <c:pt idx="8">
                  <c:v>9일 (%)</c:v>
                </c:pt>
                <c:pt idx="9">
                  <c:v>10일 (%)</c:v>
                </c:pt>
                <c:pt idx="10">
                  <c:v>11일 이상 (%)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</c:v>
                </c:pt>
                <c:pt idx="1">
                  <c:v>6.5</c:v>
                </c:pt>
                <c:pt idx="2">
                  <c:v>52.2</c:v>
                </c:pt>
                <c:pt idx="3">
                  <c:v>29</c:v>
                </c:pt>
                <c:pt idx="4">
                  <c:v>5.9</c:v>
                </c:pt>
                <c:pt idx="5">
                  <c:v>1.4</c:v>
                </c:pt>
                <c:pt idx="6">
                  <c:v>1.7</c:v>
                </c:pt>
                <c:pt idx="7">
                  <c:v>0.2</c:v>
                </c:pt>
                <c:pt idx="8">
                  <c:v>0.1</c:v>
                </c:pt>
                <c:pt idx="9">
                  <c:v>0.6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3-4DE3-A2F1-5F3D63753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365981280"/>
        <c:axId val="364595104"/>
      </c:barChart>
      <c:catAx>
        <c:axId val="3659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364595104"/>
        <c:crosses val="autoZero"/>
        <c:auto val="1"/>
        <c:lblAlgn val="ctr"/>
        <c:lblOffset val="100"/>
        <c:tickMarkSkip val="1"/>
        <c:noMultiLvlLbl val="0"/>
      </c:catAx>
      <c:valAx>
        <c:axId val="36459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98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931514978408813"/>
          <c:y val="0.55380761623382568"/>
          <c:w val="0.26235148310661316"/>
          <c:h val="7.8125543892383575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1800" b="1" i="0" u="none">
                <a:solidFill>
                  <a:schemeClr val="dk1">
                    <a:lumMod val="75000"/>
                    <a:lumOff val="2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내국인 관광목적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66CC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BB-463E-8812-0E78232FF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BB-463E-8812-0E78232FF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BB-463E-8812-0E78232FF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BB-463E-8812-0E78232FF5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7BB-463E-8812-0E78232FF5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7BB-463E-8812-0E78232FF5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7BB-463E-8812-0E78232FF5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7BB-463E-8812-0E78232FF5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7BB-463E-8812-0E78232FF53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7BB-463E-8812-0E78232FF5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000" b="1" i="0" u="none">
                    <a:solidFill>
                      <a:schemeClr val="lt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Sheet1!$A$2:$A$11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89.8</c:v>
                </c:pt>
                <c:pt idx="1">
                  <c:v>0.3</c:v>
                </c:pt>
                <c:pt idx="2">
                  <c:v>0.4</c:v>
                </c:pt>
                <c:pt idx="3">
                  <c:v>4.2</c:v>
                </c:pt>
                <c:pt idx="4">
                  <c:v>1.9</c:v>
                </c:pt>
                <c:pt idx="5">
                  <c:v>0.1</c:v>
                </c:pt>
                <c:pt idx="6">
                  <c:v>0.5</c:v>
                </c:pt>
                <c:pt idx="7">
                  <c:v>1.8</c:v>
                </c:pt>
                <c:pt idx="8">
                  <c:v>0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BB-463E-8812-0E78232F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dk1">
                  <a:lumMod val="75000"/>
                  <a:lumOff val="2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외국인 관광목적</a:t>
            </a:r>
            <a:endParaRPr lang="ko-KR"/>
          </a:p>
        </c:rich>
      </c:tx>
      <c:layout>
        <c:manualLayout>
          <c:xMode val="edge"/>
          <c:yMode val="edge"/>
          <c:x val="0.28047920109135138"/>
          <c:y val="4.3664396138904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25-427C-AD23-4EA1943E26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25-427C-AD23-4EA1943E26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25-427C-AD23-4EA1943E26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25-427C-AD23-4EA1943E26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25-427C-AD23-4EA1943E26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25-427C-AD23-4EA1943E26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25-427C-AD23-4EA1943E26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025-427C-AD23-4EA1943E26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025-427C-AD23-4EA1943E26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025-427C-AD23-4EA1943E26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'2018 여행목적 국적별'!$B$9:$K$9</c:f>
              <c:strCache>
                <c:ptCount val="10"/>
                <c:pt idx="0">
                  <c:v>여가.위락.휴식</c:v>
                </c:pt>
                <c:pt idx="1">
                  <c:v>신혼여행</c:v>
                </c:pt>
                <c:pt idx="2">
                  <c:v>사업.산업시찰활동</c:v>
                </c:pt>
                <c:pt idx="3">
                  <c:v>학술.세미나활동</c:v>
                </c:pt>
                <c:pt idx="4">
                  <c:v>직장인센티브여행</c:v>
                </c:pt>
                <c:pt idx="5">
                  <c:v>친구.친지방문</c:v>
                </c:pt>
                <c:pt idx="6">
                  <c:v>뷰티.의료관광</c:v>
                </c:pt>
                <c:pt idx="7">
                  <c:v>종교.순례</c:v>
                </c:pt>
                <c:pt idx="8">
                  <c:v>쇼핑</c:v>
                </c:pt>
                <c:pt idx="9">
                  <c:v>기타</c:v>
                </c:pt>
              </c:strCache>
            </c:strRef>
          </c:cat>
          <c:val>
            <c:numRef>
              <c:f>'2018 여행목적 국적별'!$B$10:$K$10</c:f>
              <c:numCache>
                <c:formatCode>0.00</c:formatCode>
                <c:ptCount val="10"/>
                <c:pt idx="0">
                  <c:v>86.833333333333329</c:v>
                </c:pt>
                <c:pt idx="1">
                  <c:v>1.666666666666667</c:v>
                </c:pt>
                <c:pt idx="2">
                  <c:v>0.70000000000000007</c:v>
                </c:pt>
                <c:pt idx="3">
                  <c:v>2.2999999999999994</c:v>
                </c:pt>
                <c:pt idx="4">
                  <c:v>1.3</c:v>
                </c:pt>
                <c:pt idx="5">
                  <c:v>1.8666666666666665</c:v>
                </c:pt>
                <c:pt idx="6">
                  <c:v>0.6</c:v>
                </c:pt>
                <c:pt idx="7">
                  <c:v>0.3</c:v>
                </c:pt>
                <c:pt idx="8">
                  <c:v>3.1833333333333336</c:v>
                </c:pt>
                <c:pt idx="9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025-427C-AD23-4EA1943E26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E1AB63B-2015-4CFD-BEE8-B802062C9C8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3" y="859018"/>
            <a:ext cx="1406434" cy="1406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627" y="3308496"/>
            <a:ext cx="5352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관광객 유지를 위한</a:t>
            </a:r>
            <a:endParaRPr lang="en-US" altLang="ko-KR" sz="48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제주도의 변화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0777" y="3000719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김신혁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김대현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이소정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임영택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9210" y="866684"/>
            <a:ext cx="32308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현황 정리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의문점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9144" y="2137010"/>
            <a:ext cx="5544410" cy="198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여기서의 의문점은 내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외국인들이 휴식을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찾아왔지만 </a:t>
            </a:r>
          </a:p>
          <a:p>
            <a:pPr algn="ctr">
              <a:defRPr/>
            </a:pPr>
            <a:r>
              <a:rPr lang="ko-KR" altLang="en-US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왜</a:t>
            </a:r>
            <a:r>
              <a:rPr lang="en-US" altLang="ko-KR" sz="28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?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일이나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일만 지내는 이유에 대해서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분석을 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675" y="2135055"/>
            <a:ext cx="4092170" cy="33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861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647587" y="1549297"/>
            <a:ext cx="5544412" cy="75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의문점을 풀어주는 실마리는 </a:t>
            </a:r>
          </a:p>
          <a:p>
            <a:pPr algn="ctr">
              <a:defRPr/>
            </a:pP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관광객들의 설문조사에서 나타났습니다</a:t>
            </a:r>
            <a:r>
              <a:rPr lang="en-US" altLang="ko-KR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2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303" y="1592427"/>
            <a:ext cx="6344610" cy="3524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19137" y="4060619"/>
            <a:ext cx="776862" cy="1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7"/>
          <p:cNvSpPr txBox="1"/>
          <p:nvPr/>
        </p:nvSpPr>
        <p:spPr>
          <a:xfrm>
            <a:off x="797484" y="5333506"/>
            <a:ext cx="6219944" cy="95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12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대중교통 불편</a:t>
            </a:r>
          </a:p>
          <a:p>
            <a:pPr algn="ctr">
              <a:defRPr/>
            </a:pP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위가 여행경비</a:t>
            </a:r>
          </a:p>
          <a:p>
            <a:pPr algn="ctr">
              <a:defRPr/>
            </a:pPr>
            <a:r>
              <a:rPr lang="ko-KR" altLang="en-US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 만족스럽지 못한 결과가 나왔습니다</a:t>
            </a:r>
            <a:r>
              <a:rPr lang="en-US" altLang="ko-KR" sz="19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8602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07" y="4682191"/>
            <a:ext cx="5672760" cy="228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식비에 관한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이것으로 알 수 있는 것은 </a:t>
            </a:r>
            <a:r>
              <a:rPr lang="en-US" altLang="ko-KR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50%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7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만</a:t>
            </a:r>
            <a:r>
              <a:rPr lang="en-US" altLang="ko-KR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천원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증가하고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이로써 </a:t>
            </a:r>
            <a:r>
              <a:rPr lang="ko-KR" altLang="en-US" sz="2400" b="1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비싸서 오래 머무르는 것은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힘들 것이라고 판단했습니다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endParaRPr lang="en-US" altLang="ko-KR" sz="2400" spc="-150">
              <a:solidFill>
                <a:srgbClr val="8DBAB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054" y="1880630"/>
            <a:ext cx="5113146" cy="35425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747837" y="3429000"/>
            <a:ext cx="145256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42080" y="26074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211" y="3682484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06127" y="2743072"/>
            <a:ext cx="6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36%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8220" y="5483137"/>
            <a:ext cx="5617780" cy="1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인당 여행경비를 나타난 표입니다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박이 늘어 날때마다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36%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증가하며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16</a:t>
            </a:r>
            <a:r>
              <a:rPr lang="ko-KR" altLang="en-US" sz="2400" spc="-150">
                <a:solidFill>
                  <a:schemeClr val="accent2">
                    <a:lumMod val="75000"/>
                  </a:schemeClr>
                </a:solidFill>
                <a:latin typeface="나눔스퀘어 Bold"/>
                <a:ea typeface="나눔스퀘어 Bold"/>
              </a:rPr>
              <a:t>만원 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씩 증가 하는 것 을 알 수 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7769" y="1140309"/>
            <a:ext cx="5113145" cy="35418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7514866" y="2658237"/>
            <a:ext cx="1379120" cy="8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893986" y="1849825"/>
            <a:ext cx="1407097" cy="8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78859" y="2658237"/>
            <a:ext cx="687907" cy="3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18505" y="1982964"/>
            <a:ext cx="687907" cy="35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50%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17912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문제점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460" y="866684"/>
            <a:ext cx="2164080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문제점 정리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351203" y="1893390"/>
            <a:ext cx="6606027" cy="1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실제로 여행경비가 늘어남에 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있어서 사람들은</a:t>
            </a:r>
          </a:p>
          <a:p>
            <a:pPr algn="ctr">
              <a:defRPr/>
            </a:pP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물가가 비싸다고 느끼는 것 일까</a:t>
            </a:r>
            <a:r>
              <a:rPr lang="en-US" altLang="ko-KR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?</a:t>
            </a:r>
            <a:r>
              <a:rPr lang="ko-KR" altLang="en-US" sz="3700" b="1" spc="-150">
                <a:solidFill>
                  <a:srgbClr val="8DBABD"/>
                </a:solidFill>
                <a:latin typeface="나눔스퀘어 Bold"/>
                <a:ea typeface="나눔스퀘어 Bold"/>
              </a:rPr>
              <a:t> 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866" y="1830077"/>
            <a:ext cx="457200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3"/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5865078" y="1745955"/>
            <a:ext cx="5274196" cy="155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내국인 관광객들을 대상으로 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 여행 시 불만족 사항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설문조사에서 전반적으로 제주의 물가가 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비싸다는 것을 실감한 그래프입니다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053" y="1733204"/>
            <a:ext cx="5555968" cy="381042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5400000" flipH="1" flipV="1">
            <a:off x="2971665" y="4243016"/>
            <a:ext cx="628245" cy="54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217" y="2216420"/>
            <a:ext cx="806492" cy="3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22.9%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9949" y="3751637"/>
            <a:ext cx="4714146" cy="195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7027180" y="2338756"/>
            <a:ext cx="4560702" cy="146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실제 제주연구원 사이트의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en-US" altLang="ko-KR" spc="-150">
                <a:latin typeface="함초롬돋움"/>
                <a:ea typeface="함초롬돋움"/>
              </a:rPr>
              <a:t>“</a:t>
            </a:r>
            <a:r>
              <a:rPr lang="ko-KR" altLang="en-US" spc="-150">
                <a:latin typeface="함초롬돋움"/>
                <a:ea typeface="함초롬돋움"/>
              </a:rPr>
              <a:t>제주경제동향</a:t>
            </a:r>
            <a:r>
              <a:rPr lang="en-US" altLang="ko-KR" spc="-150">
                <a:latin typeface="함초롬돋움"/>
                <a:ea typeface="함초롬돋움"/>
              </a:rPr>
              <a:t>”</a:t>
            </a:r>
            <a:r>
              <a:rPr lang="ko-KR" altLang="en-US" spc="-150">
                <a:latin typeface="함초롬돋움"/>
                <a:ea typeface="함초롬돋움"/>
              </a:rPr>
              <a:t>을 분석한 자료를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참고하면 </a:t>
            </a:r>
            <a:r>
              <a:rPr lang="en-US" altLang="ko-KR" spc="-150">
                <a:latin typeface="함초롬돋움"/>
                <a:ea typeface="함초롬돋움"/>
              </a:rPr>
              <a:t>15</a:t>
            </a:r>
            <a:r>
              <a:rPr lang="ko-KR" altLang="en-US" spc="-150">
                <a:latin typeface="함초롬돋움"/>
                <a:ea typeface="함초롬돋움"/>
              </a:rPr>
              <a:t>년 </a:t>
            </a:r>
            <a:r>
              <a:rPr lang="en-US" altLang="ko-KR" spc="-150">
                <a:latin typeface="함초롬돋움"/>
                <a:ea typeface="함초롬돋움"/>
              </a:rPr>
              <a:t>100%</a:t>
            </a:r>
            <a:r>
              <a:rPr lang="ko-KR" altLang="en-US" spc="-150">
                <a:latin typeface="함초롬돋움"/>
                <a:ea typeface="함초롬돋움"/>
              </a:rPr>
              <a:t> 기준</a:t>
            </a:r>
            <a:endParaRPr lang="ko-KR" altLang="en-US" spc="-150">
              <a:latin typeface="함초롬돋움"/>
            </a:endParaRP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전년도와 비교시 </a:t>
            </a:r>
          </a:p>
          <a:p>
            <a:pPr algn="ctr">
              <a:defRPr/>
            </a:pPr>
            <a:r>
              <a:rPr lang="ko-KR" altLang="en-US" spc="-150">
                <a:latin typeface="함초롬돋움"/>
                <a:ea typeface="함초롬돋움"/>
              </a:rPr>
              <a:t>현재는 </a:t>
            </a:r>
            <a:r>
              <a:rPr lang="en-US" altLang="ko-KR" spc="-150">
                <a:latin typeface="함초롬돋움"/>
                <a:ea typeface="함초롬돋움"/>
              </a:rPr>
              <a:t>1.5%</a:t>
            </a:r>
            <a:r>
              <a:rPr lang="ko-KR" altLang="en-US" spc="-150">
                <a:latin typeface="함초롬돋움"/>
                <a:ea typeface="함초롬돋움"/>
              </a:rPr>
              <a:t> 상승한것을 확인할 수 있습니다</a:t>
            </a:r>
            <a:r>
              <a:rPr lang="en-US" altLang="ko-KR" spc="-150">
                <a:latin typeface="함초롬돋움"/>
                <a:ea typeface="함초롬돋움"/>
              </a:rPr>
              <a:t>.</a:t>
            </a:r>
            <a:endParaRPr lang="en-US" altLang="ko-KR" spc="-150">
              <a:latin typeface="함초롬돋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02" y="1557774"/>
            <a:ext cx="6830378" cy="4597749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7146042" y="4402865"/>
            <a:ext cx="4922920" cy="45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7DDE18-5883-46C5-B1C4-2F642F1E9BC7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919" y="1923471"/>
            <a:ext cx="6481708" cy="3444030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6716745" y="2900330"/>
            <a:ext cx="5117445" cy="19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년기준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6.7%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가량이 올랐는데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간단하게 비교하자면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년전에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백만원주고산 아이폰을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지금사면 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106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만원을 주고 </a:t>
            </a:r>
            <a:r>
              <a:rPr lang="ko-KR" altLang="en-US" sz="2400" spc="-150" dirty="0" err="1">
                <a:solidFill>
                  <a:schemeClr val="dk1"/>
                </a:solidFill>
                <a:latin typeface="나눔스퀘어 Bold"/>
                <a:ea typeface="나눔스퀘어 Bold"/>
              </a:rPr>
              <a:t>사야되는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상황이 나타납니다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4089" y="2238375"/>
            <a:ext cx="851884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rot="10800000" flipV="1">
            <a:off x="4596820" y="2426192"/>
            <a:ext cx="1613211" cy="7780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00415" y="3241183"/>
            <a:ext cx="342095" cy="18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2E46A900-5526-40B6-9C16-FB6C69A1F1A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176493" y="1831881"/>
            <a:ext cx="5117446" cy="82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제주도는 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섬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'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이라는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지리적 특성에 있습니다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4" y="1762740"/>
            <a:ext cx="5152483" cy="4167020"/>
          </a:xfrm>
          <a:prstGeom prst="rect">
            <a:avLst/>
          </a:prstGeom>
        </p:spPr>
      </p:pic>
      <p:sp>
        <p:nvSpPr>
          <p:cNvPr id="28" name="TextBox 7"/>
          <p:cNvSpPr txBox="1"/>
          <p:nvPr/>
        </p:nvSpPr>
        <p:spPr>
          <a:xfrm>
            <a:off x="5847814" y="972722"/>
            <a:ext cx="5117446" cy="44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제주도가 전국보다 물가가 높은 이유는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702F13-3411-4EFD-90AF-9FC24E989969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물류의 이동과정에는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일반적인 유통과정인 지상운반이외의 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를 이용한 해상운반이 필연적으로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더해질 수 밖에 없으므로 결국에는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원가 상승으로 이어질 수 밖에 없습니다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902" y="1802507"/>
            <a:ext cx="5810518" cy="3427390"/>
          </a:xfrm>
          <a:prstGeom prst="rect">
            <a:avLst/>
          </a:prstGeom>
        </p:spPr>
      </p:pic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4F485565-1B86-445D-A008-C64BE7FF4AB2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155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제주도로 유입되는 물류는 대부분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6M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길이의 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1 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로 들어오게 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한개의 컨테이너를 단위로 부를때</a:t>
            </a:r>
          </a:p>
          <a:p>
            <a:pPr algn="ctr">
              <a:defRPr/>
            </a:pP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라는 단위로 부르게됩니다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436464"/>
            <a:ext cx="4963196" cy="248883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090" y="4298995"/>
            <a:ext cx="4869555" cy="2190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8E6FE44-1902-42DD-B3DB-9B59ADFB56A9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955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87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5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848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현황분석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137222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8895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1372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>
                <a:solidFill>
                  <a:srgbClr val="30302A"/>
                </a:solidFill>
                <a:latin typeface="나눔스퀘어"/>
                <a:ea typeface="나눔스퀘어"/>
              </a:rPr>
              <a:t>제안서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4290" y="4285182"/>
            <a:ext cx="927675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30302A"/>
                </a:solidFill>
                <a:latin typeface="나눔스퀘어"/>
                <a:ea typeface="나눔스퀘어"/>
              </a:rPr>
              <a:t>:: Q&amp;A</a:t>
            </a:r>
            <a:endParaRPr lang="ko-KR" altLang="en-US" sz="200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30656" y="846559"/>
            <a:ext cx="3526155" cy="575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- TEU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란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실제 제주도로 들어오는 수송 현황입니다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19</a:t>
            </a:r>
            <a:r>
              <a:rPr lang="ko-KR" altLang="en-US" sz="2400" b="1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 제외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endParaRPr lang="en-US" altLang="ko-KR" sz="2400" spc="-150" dirty="0">
              <a:solidFill>
                <a:schemeClr val="dk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년에 평균 </a:t>
            </a:r>
            <a:r>
              <a:rPr lang="en-US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6,249TEU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정도 입항을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하고 있는 것으로 확인됐습니다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으로 환산 시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902,390KG</a:t>
            </a: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 가 매년 제주로 입항하는 것 을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알 수 있습니다</a:t>
            </a:r>
            <a:r>
              <a:rPr lang="en-US" altLang="ko-KR" sz="2400" spc="-150" dirty="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222" y="1756553"/>
            <a:ext cx="5764957" cy="3492464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432939" y="4601321"/>
            <a:ext cx="55444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TEU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 당 입항 시 </a:t>
            </a:r>
            <a:r>
              <a:rPr lang="en-US" altLang="ko-KR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만원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붙습니다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하지만 싣고 오는 양에 따라서 </a:t>
            </a:r>
          </a:p>
          <a:p>
            <a:pPr algn="ctr">
              <a:defRPr/>
            </a:pP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가격이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만원 단위로 내려갑니다</a:t>
            </a:r>
            <a:r>
              <a:rPr lang="en-US" altLang="ko-KR" sz="22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32" name="TextBox 7"/>
          <p:cNvSpPr txBox="1"/>
          <p:nvPr/>
        </p:nvSpPr>
        <p:spPr>
          <a:xfrm>
            <a:off x="551588" y="5310461"/>
            <a:ext cx="5544412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20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37,249,800,000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551587" y="5711047"/>
            <a:ext cx="5544413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15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27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937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350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4" name="TextBox 7"/>
          <p:cNvSpPr txBox="1"/>
          <p:nvPr/>
        </p:nvSpPr>
        <p:spPr>
          <a:xfrm>
            <a:off x="551586" y="6091511"/>
            <a:ext cx="5544414" cy="42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만원시 </a:t>
            </a:r>
            <a:r>
              <a:rPr lang="en-US" altLang="ko-KR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=</a:t>
            </a:r>
            <a:r>
              <a:rPr lang="ko-KR" altLang="en-US" sz="22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18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624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900</a:t>
            </a:r>
            <a:r>
              <a:rPr lang="en-US" altLang="ko-KR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,</a:t>
            </a:r>
            <a:r>
              <a:rPr lang="en-US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000</a:t>
            </a:r>
            <a:r>
              <a:rPr lang="ko-KR" altLang="en-US" sz="2200" spc="-150">
                <a:solidFill>
                  <a:srgbClr val="FF0000"/>
                </a:solidFill>
                <a:latin typeface="나눔스퀘어 Bold"/>
                <a:ea typeface="나눔스퀘어 Bold"/>
              </a:rPr>
              <a:t>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444177" y="5297107"/>
            <a:ext cx="3729507" cy="1261056"/>
          </a:xfrm>
          <a:prstGeom prst="rect">
            <a:avLst/>
          </a:prstGeom>
          <a:noFill/>
          <a:ln>
            <a:solidFill>
              <a:srgbClr val="FFCE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3">
            <a:extLst>
              <a:ext uri="{FF2B5EF4-FFF2-40B4-BE49-F238E27FC236}">
                <a16:creationId xmlns:a16="http://schemas.microsoft.com/office/drawing/2014/main" id="{E87AA85B-83EF-46C9-B5A0-3D489ADFF7C1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8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489710" y="866684"/>
            <a:ext cx="179260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331604" y="1759408"/>
            <a:ext cx="5375689" cy="81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이에 맞춰 제주도의 물가를 어떻게 내릴 수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있을까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?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라는 의문을 가지고 접근한 결과</a:t>
            </a:r>
            <a:endParaRPr lang="en-US" altLang="ko-KR" sz="2400" spc="-150">
              <a:solidFill>
                <a:schemeClr val="dk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605" y="2828835"/>
            <a:ext cx="5576045" cy="1179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해상운송비를 제주도에서 지원을 해주면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결과 적으로 제주내의 전체 </a:t>
            </a:r>
            <a:r>
              <a:rPr lang="ko-KR" altLang="en-US" sz="2400" spc="-150">
                <a:solidFill>
                  <a:srgbClr val="FF0000"/>
                </a:solidFill>
                <a:latin typeface="나눔스퀘어 Bold"/>
                <a:ea typeface="나눔스퀘어 Bold"/>
              </a:rPr>
              <a:t>물가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육지와 같은 물가를 만들 수 있을 것입니다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385" y="1759408"/>
            <a:ext cx="5537220" cy="417035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B98047-DE7D-4414-A8EA-6DE68A09ABD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15669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F28FD7-26CE-4157-8A52-F26102526AA9}"/>
              </a:ext>
            </a:extLst>
          </p:cNvPr>
          <p:cNvSpPr/>
          <p:nvPr/>
        </p:nvSpPr>
        <p:spPr>
          <a:xfrm>
            <a:off x="6994525" y="3519653"/>
            <a:ext cx="1211564" cy="408625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485" y="229970"/>
            <a:ext cx="74485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1270635" y="861342"/>
            <a:ext cx="2640330" cy="57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 과정 정리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1D55E-CE8B-402E-B032-FD822B30965A}"/>
              </a:ext>
            </a:extLst>
          </p:cNvPr>
          <p:cNvGrpSpPr/>
          <p:nvPr/>
        </p:nvGrpSpPr>
        <p:grpSpPr>
          <a:xfrm>
            <a:off x="681473" y="1611085"/>
            <a:ext cx="6166216" cy="4586366"/>
            <a:chOff x="681473" y="1611085"/>
            <a:chExt cx="6166216" cy="4586366"/>
          </a:xfrm>
        </p:grpSpPr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7C71D50-5588-484A-A563-16786FD8EB29}"/>
                </a:ext>
              </a:extLst>
            </p:cNvPr>
            <p:cNvSpPr/>
            <p:nvPr/>
          </p:nvSpPr>
          <p:spPr>
            <a:xfrm rot="5400000" flipV="1">
              <a:off x="4202988" y="3001067"/>
              <a:ext cx="748725" cy="1678738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892747-7390-4458-AADF-953A047256AF}"/>
                </a:ext>
              </a:extLst>
            </p:cNvPr>
            <p:cNvSpPr/>
            <p:nvPr/>
          </p:nvSpPr>
          <p:spPr>
            <a:xfrm>
              <a:off x="797995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7D5C2-703A-4A7B-A921-9175CE449411}"/>
                </a:ext>
              </a:extLst>
            </p:cNvPr>
            <p:cNvSpPr/>
            <p:nvPr/>
          </p:nvSpPr>
          <p:spPr>
            <a:xfrm>
              <a:off x="2252184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40305A-ABA6-43A7-8F50-1BC7C99273D1}"/>
                </a:ext>
              </a:extLst>
            </p:cNvPr>
            <p:cNvSpPr/>
            <p:nvPr/>
          </p:nvSpPr>
          <p:spPr>
            <a:xfrm>
              <a:off x="3737982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B64CE2-317C-4E98-A046-764887D0DAFF}"/>
                </a:ext>
              </a:extLst>
            </p:cNvPr>
            <p:cNvSpPr/>
            <p:nvPr/>
          </p:nvSpPr>
          <p:spPr>
            <a:xfrm>
              <a:off x="5253369" y="2074551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C6DB519-13BC-434D-9795-BDD30034694E}"/>
                </a:ext>
              </a:extLst>
            </p:cNvPr>
            <p:cNvSpPr/>
            <p:nvPr/>
          </p:nvSpPr>
          <p:spPr>
            <a:xfrm>
              <a:off x="456290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4D780A-F5D5-4196-A8C2-07A662FBE839}"/>
                </a:ext>
              </a:extLst>
            </p:cNvPr>
            <p:cNvSpPr/>
            <p:nvPr/>
          </p:nvSpPr>
          <p:spPr>
            <a:xfrm>
              <a:off x="1241974" y="5022874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1C657F7-4C58-4A3A-95F2-A426D109422D}"/>
                </a:ext>
              </a:extLst>
            </p:cNvPr>
            <p:cNvSpPr/>
            <p:nvPr/>
          </p:nvSpPr>
          <p:spPr>
            <a:xfrm>
              <a:off x="2909180" y="5041712"/>
              <a:ext cx="1084120" cy="10678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EE15-AB4F-4D33-A958-E71E6EDAB8AC}"/>
                </a:ext>
              </a:extLst>
            </p:cNvPr>
            <p:cNvSpPr/>
            <p:nvPr/>
          </p:nvSpPr>
          <p:spPr>
            <a:xfrm>
              <a:off x="681473" y="1844648"/>
              <a:ext cx="5739776" cy="151081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60E818-B33F-4284-85EF-66F9A29D806E}"/>
                </a:ext>
              </a:extLst>
            </p:cNvPr>
            <p:cNvSpPr txBox="1"/>
            <p:nvPr/>
          </p:nvSpPr>
          <p:spPr>
            <a:xfrm>
              <a:off x="2900277" y="1611085"/>
              <a:ext cx="12939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내륙지역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DB7C33-F918-464B-9E5F-7B72CD22914C}"/>
                </a:ext>
              </a:extLst>
            </p:cNvPr>
            <p:cNvSpPr/>
            <p:nvPr/>
          </p:nvSpPr>
          <p:spPr>
            <a:xfrm>
              <a:off x="1092522" y="4848132"/>
              <a:ext cx="4796701" cy="13493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ABAF9-EB12-4CB5-BE5F-CBC5A78BF769}"/>
                </a:ext>
              </a:extLst>
            </p:cNvPr>
            <p:cNvSpPr txBox="1"/>
            <p:nvPr/>
          </p:nvSpPr>
          <p:spPr>
            <a:xfrm>
              <a:off x="2964337" y="4626766"/>
              <a:ext cx="10455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제주도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B1FE65D-76BE-4545-8735-2F5D4FF3EBEF}"/>
                </a:ext>
              </a:extLst>
            </p:cNvPr>
            <p:cNvSpPr/>
            <p:nvPr/>
          </p:nvSpPr>
          <p:spPr>
            <a:xfrm>
              <a:off x="1925176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26FFA3-00A2-4712-A4C0-1875384AF073}"/>
                </a:ext>
              </a:extLst>
            </p:cNvPr>
            <p:cNvSpPr/>
            <p:nvPr/>
          </p:nvSpPr>
          <p:spPr>
            <a:xfrm>
              <a:off x="2953156" y="3476111"/>
              <a:ext cx="1084120" cy="10534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C48539-E8AC-447F-B5AA-3FFD7019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11" y="3575522"/>
              <a:ext cx="868523" cy="8439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76B756F-6713-4BD8-814F-7EFA4725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18" y="5177187"/>
              <a:ext cx="818699" cy="79552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D7F1FF-C5C9-4A59-88EA-288F3B2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897" y="5109101"/>
              <a:ext cx="798587" cy="775985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246EF85-3111-49A8-A761-3847787ED418}"/>
                </a:ext>
              </a:extLst>
            </p:cNvPr>
            <p:cNvSpPr/>
            <p:nvPr/>
          </p:nvSpPr>
          <p:spPr>
            <a:xfrm>
              <a:off x="3444083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9314971-37C6-4C4B-96BE-008351BB7981}"/>
                </a:ext>
              </a:extLst>
            </p:cNvPr>
            <p:cNvSpPr/>
            <p:nvPr/>
          </p:nvSpPr>
          <p:spPr>
            <a:xfrm>
              <a:off x="4931394" y="2472078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FE035CA-EFFD-4249-8049-5592CA4B6A17}"/>
                </a:ext>
              </a:extLst>
            </p:cNvPr>
            <p:cNvSpPr/>
            <p:nvPr/>
          </p:nvSpPr>
          <p:spPr>
            <a:xfrm>
              <a:off x="2548787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20FECA7-AED3-40E4-BA07-61301D334600}"/>
                </a:ext>
              </a:extLst>
            </p:cNvPr>
            <p:cNvSpPr/>
            <p:nvPr/>
          </p:nvSpPr>
          <p:spPr>
            <a:xfrm>
              <a:off x="4216260" y="5411433"/>
              <a:ext cx="282560" cy="2907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CAC72231-C49C-49DA-BB73-FD8B5561D111}"/>
                </a:ext>
              </a:extLst>
            </p:cNvPr>
            <p:cNvSpPr/>
            <p:nvPr/>
          </p:nvSpPr>
          <p:spPr>
            <a:xfrm rot="10800000">
              <a:off x="1640924" y="3884736"/>
              <a:ext cx="1348591" cy="74145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D75AD30-8B8C-4764-8AB5-EEEB051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62" y="2155238"/>
              <a:ext cx="904966" cy="84760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6A2CD1-AE0A-4EA6-AB7A-7D56E09F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6" y="2145657"/>
              <a:ext cx="966316" cy="87860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3197DB-EA76-4189-8EBF-E32C256E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936" y="2188054"/>
              <a:ext cx="846626" cy="83703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E9ABA2-47D2-47E5-A12D-5134F896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42" y="2272062"/>
              <a:ext cx="1035976" cy="67918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9A5EACC-6B3F-4D4E-8AC4-09FEAC5C6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587" y="3740564"/>
              <a:ext cx="278710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02EA4F-1C92-43C7-829C-5BB978CE30A7}"/>
                </a:ext>
              </a:extLst>
            </p:cNvPr>
            <p:cNvSpPr/>
            <p:nvPr/>
          </p:nvSpPr>
          <p:spPr>
            <a:xfrm>
              <a:off x="2856098" y="3378355"/>
              <a:ext cx="1265413" cy="122959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D92B06A-F9C9-4DA3-B733-EEC886B0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811" y="5140950"/>
              <a:ext cx="938823" cy="868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38C945D-C822-4F3E-9E4A-E22B0F1F0DD5}"/>
              </a:ext>
            </a:extLst>
          </p:cNvPr>
          <p:cNvSpPr txBox="1"/>
          <p:nvPr/>
        </p:nvSpPr>
        <p:spPr>
          <a:xfrm>
            <a:off x="6629979" y="2719740"/>
            <a:ext cx="52741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분석결과로는 제주도는</a:t>
            </a:r>
          </a:p>
          <a:p>
            <a:pPr algn="ctr">
              <a:defRPr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섬‘ 이라는 지리적  특성 때문에</a:t>
            </a:r>
          </a:p>
          <a:p>
            <a:pPr algn="ctr">
              <a:defRPr/>
            </a:pPr>
            <a:r>
              <a:rPr lang="ko-KR" altLang="en-US" sz="28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해상운송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이 무조건 있어야 하는 것으로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결론이 나왔고 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근본적으로 물가가 오르는 것을 막으려면</a:t>
            </a: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제주도가 앞장서서 물가를</a:t>
            </a:r>
            <a:endParaRPr lang="en-US" altLang="ko-KR" sz="2400" spc="-150" dirty="0">
              <a:solidFill>
                <a:srgbClr val="8DBABD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잡아야 된다고 생각합니다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cxnSp>
        <p:nvCxnSpPr>
          <p:cNvPr id="50" name="직선 연결선 13">
            <a:extLst>
              <a:ext uri="{FF2B5EF4-FFF2-40B4-BE49-F238E27FC236}">
                <a16:creationId xmlns:a16="http://schemas.microsoft.com/office/drawing/2014/main" id="{CE8F6B9C-9E25-499E-AA5C-074EA33ED619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1821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5251592" y="1943100"/>
            <a:ext cx="6797606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저희는 이 근거들을 토대로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제주도에 제안을 하고자 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427" y="1943100"/>
            <a:ext cx="4327526" cy="2971800"/>
          </a:xfrm>
          <a:prstGeom prst="rect">
            <a:avLst/>
          </a:prstGeom>
        </p:spPr>
      </p:pic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cxnSp>
        <p:nvCxnSpPr>
          <p:cNvPr id="13" name="직선 연결선 13">
            <a:extLst>
              <a:ext uri="{FF2B5EF4-FFF2-40B4-BE49-F238E27FC236}">
                <a16:creationId xmlns:a16="http://schemas.microsoft.com/office/drawing/2014/main" id="{9FD5E720-0795-4493-BC36-D563FFF2AEB9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4937613" y="1668443"/>
            <a:ext cx="6797605" cy="3377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기업이 소비자가격을 책정할 때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원가와 이윤을 합쳐서 소비자 가격을 측정합니다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원가 안에는 건물임대료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인건비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선박비 등 다양하게 고정적으로 지출하는 항목이 있고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이익금은 말 그대로 회사를 운영함에 있어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회사에 들어오는 이익금입니다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이 두 가지를 합쳐서 물가가 결정됩니다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결론적으로 제주도가 물건원가에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개입을 하는 것이 이번 제안의 핵심입니다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64427" y="1513016"/>
            <a:ext cx="3301384" cy="5115014"/>
            <a:chOff x="764427" y="1493005"/>
            <a:chExt cx="3301384" cy="5135025"/>
          </a:xfrm>
        </p:grpSpPr>
        <p:sp>
          <p:nvSpPr>
            <p:cNvPr id="13" name="직사각형 12"/>
            <p:cNvSpPr/>
            <p:nvPr/>
          </p:nvSpPr>
          <p:spPr>
            <a:xfrm>
              <a:off x="2428380" y="4135538"/>
              <a:ext cx="1636295" cy="2492492"/>
            </a:xfrm>
            <a:prstGeom prst="rect">
              <a:avLst/>
            </a:prstGeom>
            <a:solidFill>
              <a:srgbClr val="335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4426" y="2924308"/>
              <a:ext cx="677108" cy="227241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소비자가격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8378" y="2226007"/>
              <a:ext cx="1636295" cy="1768343"/>
            </a:xfrm>
            <a:prstGeom prst="rect">
              <a:avLst/>
            </a:prstGeom>
            <a:solidFill>
              <a:srgbClr val="F3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8377" y="1555429"/>
              <a:ext cx="1636295" cy="529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3398" y="3910437"/>
              <a:ext cx="677108" cy="100788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accent5"/>
                  </a:solidFill>
                </a:rPr>
                <a:t>원가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102981" y="1493005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102981" y="5196726"/>
              <a:ext cx="0" cy="14313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64427" y="1493005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64427" y="6628030"/>
              <a:ext cx="67710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923599" y="2266727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1923599" y="5196726"/>
              <a:ext cx="0" cy="143130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76845" y="2260556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576845" y="6628030"/>
              <a:ext cx="67710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444853" y="5150951"/>
              <a:ext cx="1620957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제조원가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2187" y="2879344"/>
              <a:ext cx="1261884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유통비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99521" y="1589290"/>
              <a:ext cx="902811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</a:rPr>
                <a:t>이윤</a:t>
              </a:r>
            </a:p>
          </p:txBody>
        </p:sp>
      </p:grpSp>
      <p:cxnSp>
        <p:nvCxnSpPr>
          <p:cNvPr id="34" name="직선 연결선 13">
            <a:extLst>
              <a:ext uri="{FF2B5EF4-FFF2-40B4-BE49-F238E27FC236}">
                <a16:creationId xmlns:a16="http://schemas.microsoft.com/office/drawing/2014/main" id="{54B25F1A-ADB3-44E1-AA4A-5747660F6C34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483092" y="4555249"/>
            <a:ext cx="11039704" cy="45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정확하게 이야기하면 배에 싣고오는 비용을 제주도 에서 지원을 받는 것입니다</a:t>
            </a:r>
            <a:r>
              <a:rPr lang="en-US" altLang="ko-KR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 sz="2400" spc="-150">
                <a:solidFill>
                  <a:schemeClr val="dk1"/>
                </a:solidFill>
                <a:latin typeface="나눔스퀘어 Bold"/>
                <a:ea typeface="나눔스퀘어 Bold"/>
              </a:rPr>
              <a:t> 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0850" y="2044493"/>
            <a:ext cx="2536817" cy="20689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9331" y="2011472"/>
            <a:ext cx="2525923" cy="21009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38" y="1987303"/>
            <a:ext cx="2667268" cy="21254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072" y="1972074"/>
            <a:ext cx="2676927" cy="209550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221730" y="1775540"/>
            <a:ext cx="3078856" cy="252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00345" y="1847447"/>
            <a:ext cx="2917870" cy="238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3">
            <a:extLst>
              <a:ext uri="{FF2B5EF4-FFF2-40B4-BE49-F238E27FC236}">
                <a16:creationId xmlns:a16="http://schemas.microsoft.com/office/drawing/2014/main" id="{47109CBB-6480-472C-AE35-C31EE354B3E7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71EDA-DB9E-4A31-82FD-E0FCC08E33DA}"/>
              </a:ext>
            </a:extLst>
          </p:cNvPr>
          <p:cNvGrpSpPr/>
          <p:nvPr/>
        </p:nvGrpSpPr>
        <p:grpSpPr>
          <a:xfrm>
            <a:off x="889001" y="1047271"/>
            <a:ext cx="11302999" cy="5683912"/>
            <a:chOff x="889001" y="1047271"/>
            <a:chExt cx="11302999" cy="56839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8D7DB75-F647-4C68-95B1-A83D2C233A1F}"/>
                </a:ext>
              </a:extLst>
            </p:cNvPr>
            <p:cNvSpPr/>
            <p:nvPr/>
          </p:nvSpPr>
          <p:spPr>
            <a:xfrm>
              <a:off x="7393492" y="2257212"/>
              <a:ext cx="4261400" cy="275077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4CC9F1-8691-4CA1-B438-9134A5F48FEF}"/>
                </a:ext>
              </a:extLst>
            </p:cNvPr>
            <p:cNvSpPr/>
            <p:nvPr/>
          </p:nvSpPr>
          <p:spPr>
            <a:xfrm>
              <a:off x="889001" y="2162839"/>
              <a:ext cx="6028956" cy="1463428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4E3E771-CB05-41B8-BDBB-C3259997E5D8}"/>
                </a:ext>
              </a:extLst>
            </p:cNvPr>
            <p:cNvSpPr/>
            <p:nvPr/>
          </p:nvSpPr>
          <p:spPr>
            <a:xfrm>
              <a:off x="1120620" y="2274972"/>
              <a:ext cx="1042142" cy="104214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C77A46-1671-4A37-941A-E8E13BC4281B}"/>
                </a:ext>
              </a:extLst>
            </p:cNvPr>
            <p:cNvSpPr/>
            <p:nvPr/>
          </p:nvSpPr>
          <p:spPr>
            <a:xfrm>
              <a:off x="5652507" y="2274972"/>
              <a:ext cx="1042142" cy="10421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25A23F-935B-4019-A973-1A45FBA8FFBE}"/>
                </a:ext>
              </a:extLst>
            </p:cNvPr>
            <p:cNvCxnSpPr/>
            <p:nvPr/>
          </p:nvCxnSpPr>
          <p:spPr>
            <a:xfrm>
              <a:off x="10618885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30220F3-FA22-403B-9D52-3408C82D9E0B}"/>
                </a:ext>
              </a:extLst>
            </p:cNvPr>
            <p:cNvCxnSpPr/>
            <p:nvPr/>
          </p:nvCxnSpPr>
          <p:spPr>
            <a:xfrm>
              <a:off x="1098341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D10CFF-C1FF-404E-BAB2-21B78CEC7A7B}"/>
                </a:ext>
              </a:extLst>
            </p:cNvPr>
            <p:cNvCxnSpPr/>
            <p:nvPr/>
          </p:nvCxnSpPr>
          <p:spPr>
            <a:xfrm>
              <a:off x="11707294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F50E40-A3E1-4053-8067-EE5A5BB7D638}"/>
                </a:ext>
              </a:extLst>
            </p:cNvPr>
            <p:cNvCxnSpPr/>
            <p:nvPr/>
          </p:nvCxnSpPr>
          <p:spPr>
            <a:xfrm>
              <a:off x="10255493" y="6731183"/>
              <a:ext cx="364528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B53B8F1-78DB-4CDF-8331-1415EBBD2567}"/>
                </a:ext>
              </a:extLst>
            </p:cNvPr>
            <p:cNvCxnSpPr/>
            <p:nvPr/>
          </p:nvCxnSpPr>
          <p:spPr>
            <a:xfrm>
              <a:off x="11342766" y="6731183"/>
              <a:ext cx="364528" cy="0"/>
            </a:xfrm>
            <a:prstGeom prst="line">
              <a:avLst/>
            </a:prstGeom>
            <a:ln w="19050" cap="rnd">
              <a:solidFill>
                <a:srgbClr val="94C3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5357FD9-A420-4D96-A557-38CBC44CDEC8}"/>
                </a:ext>
              </a:extLst>
            </p:cNvPr>
            <p:cNvSpPr txBox="1"/>
            <p:nvPr/>
          </p:nvSpPr>
          <p:spPr>
            <a:xfrm>
              <a:off x="7951382" y="1903390"/>
              <a:ext cx="315166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실현을 위한</a:t>
              </a:r>
              <a:endPara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민관 협력 거버넌스</a:t>
              </a:r>
              <a:r>
                <a:rPr lang="en-US" altLang="ko-KR" sz="2400" b="1" spc="-300" baseline="30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86167A-B821-4009-8A57-814AF7F1A9B1}"/>
                </a:ext>
              </a:extLst>
            </p:cNvPr>
            <p:cNvSpPr txBox="1"/>
            <p:nvPr/>
          </p:nvSpPr>
          <p:spPr>
            <a:xfrm>
              <a:off x="5855889" y="32880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344CD-AEE7-488E-BC10-4F7EB8D60646}"/>
                </a:ext>
              </a:extLst>
            </p:cNvPr>
            <p:cNvSpPr txBox="1"/>
            <p:nvPr/>
          </p:nvSpPr>
          <p:spPr>
            <a:xfrm>
              <a:off x="1204988" y="328806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지자체</a:t>
              </a:r>
              <a:endParaRPr lang="en-US" altLang="ko-KR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FDB6A-18AD-45C4-A416-7D2AE2FC74B0}"/>
                </a:ext>
              </a:extLst>
            </p:cNvPr>
            <p:cNvSpPr txBox="1"/>
            <p:nvPr/>
          </p:nvSpPr>
          <p:spPr>
            <a:xfrm>
              <a:off x="3440906" y="2327772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원가 공개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B6ACBF-6C59-45A2-B288-E877E566661F}"/>
                </a:ext>
              </a:extLst>
            </p:cNvPr>
            <p:cNvSpPr txBox="1"/>
            <p:nvPr/>
          </p:nvSpPr>
          <p:spPr>
            <a:xfrm>
              <a:off x="2926620" y="287680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해상 운송료 지원 혜택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198E19-FEA0-4818-A17F-49496B991EE8}"/>
                </a:ext>
              </a:extLst>
            </p:cNvPr>
            <p:cNvSpPr txBox="1"/>
            <p:nvPr/>
          </p:nvSpPr>
          <p:spPr>
            <a:xfrm>
              <a:off x="4769908" y="4989380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저물가 제공으로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촉진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6CEAAB-2B9C-4126-BD5A-BB743222C282}"/>
                </a:ext>
              </a:extLst>
            </p:cNvPr>
            <p:cNvSpPr txBox="1"/>
            <p:nvPr/>
          </p:nvSpPr>
          <p:spPr>
            <a:xfrm>
              <a:off x="3635861" y="60418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시민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4214E88-392A-4A46-82D6-700715DE48F5}"/>
                </a:ext>
              </a:extLst>
            </p:cNvPr>
            <p:cNvCxnSpPr/>
            <p:nvPr/>
          </p:nvCxnSpPr>
          <p:spPr>
            <a:xfrm>
              <a:off x="2363858" y="2859322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CDAD48-F425-4E2C-9948-18CF86CAA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5590" y="2691444"/>
              <a:ext cx="3131185" cy="0"/>
            </a:xfrm>
            <a:prstGeom prst="straightConnector1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5218AB2A-9E6E-4C48-9460-7E8832BBF335}"/>
                </a:ext>
              </a:extLst>
            </p:cNvPr>
            <p:cNvSpPr txBox="1"/>
            <p:nvPr/>
          </p:nvSpPr>
          <p:spPr>
            <a:xfrm>
              <a:off x="4387377" y="1047271"/>
              <a:ext cx="7804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*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거버넌스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정부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기업 또는 시민사회가 함께 네트워크를 구성하여 사회문제를 해결하는 기제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체계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;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조직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스퀘어 Bold"/>
                  <a:ea typeface="나눔스퀘어 Bold"/>
                  <a:cs typeface="+mn-cs"/>
                </a:rPr>
                <a:t>]</a:t>
              </a:r>
              <a:endPara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4C37CF-6099-4529-851D-5816D7D000BD}"/>
                </a:ext>
              </a:extLst>
            </p:cNvPr>
            <p:cNvSpPr txBox="1"/>
            <p:nvPr/>
          </p:nvSpPr>
          <p:spPr>
            <a:xfrm>
              <a:off x="5052418" y="5820130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 증대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C68FC0-D54B-49CE-A62B-D91EF9E7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2517091"/>
              <a:ext cx="1415661" cy="55486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66D2A34-D9FA-4BCC-830A-D36BC3C7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055" y="2444532"/>
              <a:ext cx="684967" cy="68496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6045DA-95BC-4418-A1D5-7E7C182F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77" y="4954132"/>
              <a:ext cx="1082041" cy="10820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074F75-3AAB-463E-BE02-C4CC62650F22}"/>
                </a:ext>
              </a:extLst>
            </p:cNvPr>
            <p:cNvSpPr txBox="1"/>
            <p:nvPr/>
          </p:nvSpPr>
          <p:spPr>
            <a:xfrm>
              <a:off x="1211611" y="5818295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관광경쟁력 제공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4D7585-29D0-47FE-AFF3-EB08F39A51A0}"/>
                </a:ext>
              </a:extLst>
            </p:cNvPr>
            <p:cNvSpPr txBox="1"/>
            <p:nvPr/>
          </p:nvSpPr>
          <p:spPr>
            <a:xfrm>
              <a:off x="1589251" y="4623512"/>
              <a:ext cx="13821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증가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재방문율</a:t>
              </a:r>
              <a:r>
                <a:rPr lang="en-US" altLang="ko-KR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바이럴 영향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94B479-28BD-4650-89D0-B3B7FE9442B4}"/>
                </a:ext>
              </a:extLst>
            </p:cNvPr>
            <p:cNvSpPr txBox="1"/>
            <p:nvPr/>
          </p:nvSpPr>
          <p:spPr>
            <a:xfrm>
              <a:off x="2802947" y="1950188"/>
              <a:ext cx="22455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민관 협력 거버넌스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747B95F-1716-4C85-AD76-62A0EF1EADD6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583693" y="3875229"/>
              <a:ext cx="1837754" cy="1688537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BE76F5F-91E6-4812-8260-E3F2DAE4FB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43296" y="3794785"/>
              <a:ext cx="2016000" cy="1908000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7E2E6D0-22D6-4F8E-811B-7D3F7C11D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62361" y="3792555"/>
              <a:ext cx="1836000" cy="1998249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56D553A8-52C2-4185-AB83-D78108E24B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47874" y="3742463"/>
              <a:ext cx="1764907" cy="1837754"/>
            </a:xfrm>
            <a:prstGeom prst="bentConnector2">
              <a:avLst/>
            </a:prstGeom>
            <a:ln w="25400">
              <a:solidFill>
                <a:srgbClr val="8DBA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5545AFC-71E3-4D49-95D3-58B8FB7FD618}"/>
                </a:ext>
              </a:extLst>
            </p:cNvPr>
            <p:cNvSpPr txBox="1"/>
            <p:nvPr/>
          </p:nvSpPr>
          <p:spPr>
            <a:xfrm>
              <a:off x="7382713" y="2892565"/>
              <a:ext cx="422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체계를 운용함에 있어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기업의 </a:t>
              </a:r>
              <a:r>
                <a:rPr lang="ko-KR" altLang="en-US" sz="2400" b="1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원가 공개 선행이 우선</a:t>
              </a:r>
              <a:endParaRPr lang="en-US" altLang="ko-KR" sz="2400" b="1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 기업의 지원금 횡령으로 인한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실질 물가 미 반영 사전 차단</a:t>
              </a:r>
              <a:endParaRPr lang="en-US" altLang="ko-KR" sz="2400" spc="-3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EE7F17-1C9E-4BF7-85C8-C56C238DD20E}"/>
                </a:ext>
              </a:extLst>
            </p:cNvPr>
            <p:cNvSpPr txBox="1"/>
            <p:nvPr/>
          </p:nvSpPr>
          <p:spPr>
            <a:xfrm>
              <a:off x="7866556" y="5795819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물가 문제 해결의 계기 마련</a:t>
              </a: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7E4088B0-DC17-4742-8577-3E29D5D6D8E0}"/>
                </a:ext>
              </a:extLst>
            </p:cNvPr>
            <p:cNvSpPr/>
            <p:nvPr/>
          </p:nvSpPr>
          <p:spPr>
            <a:xfrm>
              <a:off x="8781143" y="5103556"/>
              <a:ext cx="1534886" cy="592710"/>
            </a:xfrm>
            <a:prstGeom prst="downArrow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rgbClr val="8DBA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13">
            <a:extLst>
              <a:ext uri="{FF2B5EF4-FFF2-40B4-BE49-F238E27FC236}">
                <a16:creationId xmlns:a16="http://schemas.microsoft.com/office/drawing/2014/main" id="{FEA19C5A-D042-4DD3-8C88-CE7DF9294DDD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135" y="229970"/>
            <a:ext cx="10210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제안서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/>
          <p:nvPr/>
        </p:nvSpPr>
        <p:spPr>
          <a:xfrm>
            <a:off x="784860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1356360" y="866684"/>
            <a:ext cx="935355" cy="569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제안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1" y="1923250"/>
            <a:ext cx="5657515" cy="3434088"/>
          </a:xfrm>
          <a:prstGeom prst="rect">
            <a:avLst/>
          </a:prstGeom>
        </p:spPr>
      </p:pic>
      <p:sp>
        <p:nvSpPr>
          <p:cNvPr id="50" name="TextBox 12"/>
          <p:cNvSpPr txBox="1"/>
          <p:nvPr/>
        </p:nvSpPr>
        <p:spPr>
          <a:xfrm>
            <a:off x="6165345" y="1937151"/>
            <a:ext cx="5274196" cy="118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실질적으로 해상운상비를 제주도가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지원을 해준다면 전체적인 물가가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전국과 동일시 해질 것 으로 예상됩니다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418506" y="4167172"/>
            <a:ext cx="5106357" cy="442404"/>
            <a:chOff x="5290760" y="5574821"/>
            <a:chExt cx="4712314" cy="442404"/>
          </a:xfrm>
        </p:grpSpPr>
        <p:sp>
          <p:nvSpPr>
            <p:cNvPr id="51" name="TextBox 50"/>
            <p:cNvSpPr txBox="1"/>
            <p:nvPr/>
          </p:nvSpPr>
          <p:spPr>
            <a:xfrm>
              <a:off x="5290760" y="5581528"/>
              <a:ext cx="2123124" cy="421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18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624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900</a:t>
              </a: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,</a:t>
              </a:r>
              <a:r>
                <a:rPr lang="en-US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000</a:t>
              </a:r>
              <a:r>
                <a:rPr lang="ko-KR" altLang="en-US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79950" y="5574821"/>
              <a:ext cx="2123124" cy="42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37,249,800,000</a:t>
              </a:r>
              <a:r>
                <a:rPr lang="ko-KR" altLang="en-US" sz="2200" spc="-150" dirty="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원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48777" y="5593065"/>
              <a:ext cx="372401" cy="424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spc="-150">
                  <a:solidFill>
                    <a:srgbClr val="FF0000"/>
                  </a:solidFill>
                  <a:latin typeface="나눔스퀘어 Bold"/>
                  <a:ea typeface="나눔스퀘어 Bold"/>
                </a:rPr>
                <a:t>~</a:t>
              </a:r>
            </a:p>
          </p:txBody>
        </p:sp>
      </p:grpSp>
      <p:sp>
        <p:nvSpPr>
          <p:cNvPr id="55" name="TextBox 12"/>
          <p:cNvSpPr txBox="1"/>
          <p:nvPr/>
        </p:nvSpPr>
        <p:spPr>
          <a:xfrm>
            <a:off x="6250667" y="3748431"/>
            <a:ext cx="5274196" cy="45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예정 예산 사용량</a:t>
            </a:r>
          </a:p>
        </p:txBody>
      </p:sp>
      <p:cxnSp>
        <p:nvCxnSpPr>
          <p:cNvPr id="19" name="직선 연결선 13">
            <a:extLst>
              <a:ext uri="{FF2B5EF4-FFF2-40B4-BE49-F238E27FC236}">
                <a16:creationId xmlns:a16="http://schemas.microsoft.com/office/drawing/2014/main" id="{B612FC15-1A4A-4183-A27A-D28F6C138C3E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735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552" y="2951947"/>
            <a:ext cx="1590738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30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Q&amp;A</a:t>
            </a:r>
            <a:endParaRPr lang="ko-KR" altLang="en-US" sz="4800" spc="30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485" y="2951947"/>
            <a:ext cx="4421505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60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60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FC77E5-553A-493B-BB1A-1CE04BE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2" y="1962310"/>
            <a:ext cx="4698011" cy="42000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0A3B0-B134-4119-B8D1-DED88E20CE32}"/>
              </a:ext>
            </a:extLst>
          </p:cNvPr>
          <p:cNvSpPr txBox="1"/>
          <p:nvPr/>
        </p:nvSpPr>
        <p:spPr>
          <a:xfrm>
            <a:off x="5500629" y="2228671"/>
            <a:ext cx="5280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18%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상승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4F898-4A73-4FA0-88A5-7E0BB741B7EE}"/>
              </a:ext>
            </a:extLst>
          </p:cNvPr>
          <p:cNvSpPr txBox="1"/>
          <p:nvPr/>
        </p:nvSpPr>
        <p:spPr>
          <a:xfrm>
            <a:off x="6597882" y="3818882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수준을 유지하는 것 이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목표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17A3A2-BE50-47E0-8D5F-475C50D65E7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F073FC-C1D0-4700-8478-57ABDC0D0F75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FFC91-AB25-43D3-AE6A-4C32BF0A34D9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1DB54-3D24-4AFC-A575-67A5E706F2C5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내국인 관광객 현황</a:t>
            </a:r>
          </a:p>
        </p:txBody>
      </p:sp>
    </p:spTree>
    <p:extLst>
      <p:ext uri="{BB962C8B-B14F-4D97-AF65-F5344CB8AC3E}">
        <p14:creationId xmlns:p14="http://schemas.microsoft.com/office/powerpoint/2010/main" val="267738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91610" y="1436222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현황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01024-AF3E-47B2-810C-35C9722898A7}"/>
              </a:ext>
            </a:extLst>
          </p:cNvPr>
          <p:cNvSpPr txBox="1"/>
          <p:nvPr/>
        </p:nvSpPr>
        <p:spPr>
          <a:xfrm>
            <a:off x="1428825" y="6185342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</a:t>
            </a:r>
            <a:endParaRPr lang="en-US" altLang="ko-KR" sz="3200" spc="-150" dirty="0">
              <a:solidFill>
                <a:srgbClr val="8DBA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E77FFE-0CA6-4DE1-8380-F3F9F903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2" y="2304793"/>
            <a:ext cx="4134428" cy="368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B4006-4CA1-42D9-AB99-96F2A4CEC292}"/>
              </a:ext>
            </a:extLst>
          </p:cNvPr>
          <p:cNvSpPr txBox="1"/>
          <p:nvPr/>
        </p:nvSpPr>
        <p:spPr>
          <a:xfrm>
            <a:off x="1555825" y="1987978"/>
            <a:ext cx="35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~18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외국인 관광객 현황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52105-C9A7-4980-A391-DF66CE4FC5BD}"/>
              </a:ext>
            </a:extLst>
          </p:cNvPr>
          <p:cNvSpPr txBox="1"/>
          <p:nvPr/>
        </p:nvSpPr>
        <p:spPr>
          <a:xfrm>
            <a:off x="4101823" y="2638647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천명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402788-8B9B-4534-8EAF-32420DBF312A}"/>
              </a:ext>
            </a:extLst>
          </p:cNvPr>
          <p:cNvSpPr/>
          <p:nvPr/>
        </p:nvSpPr>
        <p:spPr>
          <a:xfrm>
            <a:off x="3845510" y="6123786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대폭하락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562A-91C7-478C-A057-344247FCEACF}"/>
              </a:ext>
            </a:extLst>
          </p:cNvPr>
          <p:cNvSpPr txBox="1"/>
          <p:nvPr/>
        </p:nvSpPr>
        <p:spPr>
          <a:xfrm>
            <a:off x="6096000" y="2357310"/>
            <a:ext cx="427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관광객 수는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306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만명으로 줄었으며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만명이 줄었습니다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900E8-0761-47F9-BE37-509E6C179E66}"/>
              </a:ext>
            </a:extLst>
          </p:cNvPr>
          <p:cNvSpPr txBox="1"/>
          <p:nvPr/>
        </p:nvSpPr>
        <p:spPr>
          <a:xfrm>
            <a:off x="8716909" y="3557639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퍼센트로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75%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endParaRPr lang="en-US" altLang="ko-KR" sz="16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26183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341998" y="866686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A70B-FC6A-4978-ABAF-7F7CF741AEA8}"/>
              </a:ext>
            </a:extLst>
          </p:cNvPr>
          <p:cNvSpPr txBox="1"/>
          <p:nvPr/>
        </p:nvSpPr>
        <p:spPr>
          <a:xfrm>
            <a:off x="1555825" y="145558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AAC50-24F3-4E67-A7A4-D1E968984E8E}"/>
              </a:ext>
            </a:extLst>
          </p:cNvPr>
          <p:cNvSpPr txBox="1"/>
          <p:nvPr/>
        </p:nvSpPr>
        <p:spPr>
          <a:xfrm>
            <a:off x="6096000" y="3113967"/>
            <a:ext cx="5251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외국인은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대폭 하락한 것을 파악함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이유는 사드 문제로 인해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관광객이 줄었고 다른 외국인들은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영향을 안 받은 것으로 파악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98E72-64D1-4E69-B693-75F244E4DA8F}"/>
              </a:ext>
            </a:extLst>
          </p:cNvPr>
          <p:cNvSpPr txBox="1"/>
          <p:nvPr/>
        </p:nvSpPr>
        <p:spPr>
          <a:xfrm>
            <a:off x="6096000" y="2050071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내국인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이후 약간 하락하였으나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문제 될 건 없다고 판단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2419"/>
              </p:ext>
            </p:extLst>
          </p:nvPr>
        </p:nvGraphicFramePr>
        <p:xfrm>
          <a:off x="106931" y="1781285"/>
          <a:ext cx="5516165" cy="266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D3F5B7-D4D5-4F0D-92FF-94C7C495A3ED}"/>
              </a:ext>
            </a:extLst>
          </p:cNvPr>
          <p:cNvSpPr txBox="1"/>
          <p:nvPr/>
        </p:nvSpPr>
        <p:spPr>
          <a:xfrm>
            <a:off x="21712" y="4041674"/>
            <a:ext cx="1645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중국인 제외 외국인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5BF3D-6D4F-497B-8192-03158DCED1EC}"/>
              </a:ext>
            </a:extLst>
          </p:cNvPr>
          <p:cNvSpPr txBox="1"/>
          <p:nvPr/>
        </p:nvSpPr>
        <p:spPr>
          <a:xfrm>
            <a:off x="5623096" y="5588899"/>
            <a:ext cx="164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341,686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497,057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459,499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</a:t>
            </a:r>
            <a:r>
              <a:rPr lang="en-US" altLang="ko-KR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504,007</a:t>
            </a:r>
            <a:r>
              <a:rPr lang="ko-KR" altLang="en-US" sz="15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5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73FB493-57C2-409A-BE89-DD12D0CD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20445"/>
              </p:ext>
            </p:extLst>
          </p:nvPr>
        </p:nvGraphicFramePr>
        <p:xfrm>
          <a:off x="156156" y="4371498"/>
          <a:ext cx="5466939" cy="229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A61124-BAB0-4386-8ADD-DA2248575B67}"/>
              </a:ext>
            </a:extLst>
          </p:cNvPr>
          <p:cNvSpPr txBox="1"/>
          <p:nvPr/>
        </p:nvSpPr>
        <p:spPr>
          <a:xfrm>
            <a:off x="6703556" y="4916526"/>
            <a:ext cx="353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결과적으론  제주도의 성장은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현재도 발전 중 입니다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0" y="977073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30302A"/>
                </a:solidFill>
                <a:latin typeface="나눔스퀘어"/>
                <a:ea typeface="나눔스퀘어"/>
              </a:rPr>
              <a:t>관광의 메카 제주도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E13AFD-541F-4DAD-8AC1-FEF06D7BCC4C}"/>
              </a:ext>
            </a:extLst>
          </p:cNvPr>
          <p:cNvGrpSpPr/>
          <p:nvPr/>
        </p:nvGrpSpPr>
        <p:grpSpPr>
          <a:xfrm>
            <a:off x="0" y="1523999"/>
            <a:ext cx="12192000" cy="5334001"/>
            <a:chOff x="457200" y="1425822"/>
            <a:chExt cx="10882593" cy="408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BA0DE-FEF8-494C-ABDE-97440DFA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26845"/>
              <a:ext cx="2720648" cy="20404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D297FB-74C7-4EFA-95A0-DE05F693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9" y="1426845"/>
              <a:ext cx="2720648" cy="204151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16F40-C93E-4142-B82B-3BCA483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7" y="1426846"/>
              <a:ext cx="2720649" cy="2040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522C-5776-406C-8C4C-88006756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1425822"/>
              <a:ext cx="2720649" cy="2003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3925A8-9018-42F1-8A5C-F36C6701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848" y="3467331"/>
              <a:ext cx="2720648" cy="20404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43B3D9-2CC2-46B2-A87C-6453F627C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467331"/>
              <a:ext cx="2720648" cy="20404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1F582C-82C9-4D0F-853C-05AECF6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496" y="3467329"/>
              <a:ext cx="2720648" cy="204048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A72ACB-8DE4-4628-B631-943F81B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144" y="3428999"/>
              <a:ext cx="2720647" cy="20719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0453E2-4276-4B69-B9DF-11F52F1AC375}"/>
              </a:ext>
            </a:extLst>
          </p:cNvPr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767885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30243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1D892C-4D63-43A4-87CB-985321B327D0}"/>
              </a:ext>
            </a:extLst>
          </p:cNvPr>
          <p:cNvSpPr txBox="1"/>
          <p:nvPr/>
        </p:nvSpPr>
        <p:spPr>
          <a:xfrm>
            <a:off x="1423278" y="871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제주도 관광객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D15A78C2-8D37-415F-A3E0-28D9A1A8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20222"/>
              </p:ext>
            </p:extLst>
          </p:nvPr>
        </p:nvGraphicFramePr>
        <p:xfrm>
          <a:off x="8188886" y="1729674"/>
          <a:ext cx="3868168" cy="275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EC04991-A281-4DCC-8F89-B605CCAE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688066"/>
            <a:ext cx="3734048" cy="29183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7A657-FD05-4F7A-B0CE-DBC3770CD0BF}"/>
              </a:ext>
            </a:extLst>
          </p:cNvPr>
          <p:cNvGrpSpPr/>
          <p:nvPr/>
        </p:nvGrpSpPr>
        <p:grpSpPr>
          <a:xfrm>
            <a:off x="4174203" y="1611220"/>
            <a:ext cx="3734048" cy="2995188"/>
            <a:chOff x="1106342" y="1987978"/>
            <a:chExt cx="4134428" cy="400544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96B26A-EAF5-41C2-BD39-CB6324D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342" y="2304793"/>
              <a:ext cx="4134428" cy="3688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75E72E-E4CA-47F0-A154-ECF43F55804D}"/>
                </a:ext>
              </a:extLst>
            </p:cNvPr>
            <p:cNvSpPr txBox="1"/>
            <p:nvPr/>
          </p:nvSpPr>
          <p:spPr>
            <a:xfrm>
              <a:off x="1555825" y="1987978"/>
              <a:ext cx="3511327" cy="43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15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~18</a:t>
              </a:r>
              <a:r>
                <a:rPr lang="ko-KR" altLang="en-US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외국인 관광객 현황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C514D-97F1-4A3F-BE18-145300237742}"/>
                </a:ext>
              </a:extLst>
            </p:cNvPr>
            <p:cNvSpPr txBox="1"/>
            <p:nvPr/>
          </p:nvSpPr>
          <p:spPr>
            <a:xfrm>
              <a:off x="4101823" y="2638647"/>
              <a:ext cx="9653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단위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천명</a:t>
              </a:r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0FE60-3DAF-4B88-BB3D-A805FCC0C801}"/>
              </a:ext>
            </a:extLst>
          </p:cNvPr>
          <p:cNvSpPr txBox="1"/>
          <p:nvPr/>
        </p:nvSpPr>
        <p:spPr>
          <a:xfrm>
            <a:off x="1177670" y="5070412"/>
            <a:ext cx="996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제주도는 전체적인 흐름을 봤을 때 중국인 관광객을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 문제없이 성장 중 이라고 볼 수 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167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7535" y="76824"/>
            <a:ext cx="1383030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" y="229970"/>
            <a:ext cx="1297305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FFFFFF"/>
                </a:solidFill>
                <a:latin typeface="나눔스퀘어 Bold"/>
                <a:ea typeface="나눔스퀘어 Bold"/>
              </a:rPr>
              <a:t>현황분석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555825" y="1418441"/>
            <a:ext cx="48622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0160" y="863755"/>
            <a:ext cx="5469254" cy="572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내국인 관광객 체류기간 및 목적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385" y="928240"/>
            <a:ext cx="554355" cy="450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768935" y="2050071"/>
          <a:ext cx="5074818" cy="330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249" y="5439559"/>
            <a:ext cx="5274196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전체적으로 내국인들은 금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토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일로</a:t>
            </a:r>
          </a:p>
          <a:p>
            <a:pPr algn="ctr">
              <a:defRPr/>
            </a:pP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 체류 하거나 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박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일을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체류 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 </a:t>
            </a:r>
          </a:p>
        </p:txBody>
      </p:sp>
      <p:graphicFrame>
        <p:nvGraphicFramePr>
          <p:cNvPr id="10" name="차트 9"/>
          <p:cNvGraphicFramePr/>
          <p:nvPr/>
        </p:nvGraphicFramePr>
        <p:xfrm>
          <a:off x="6348249" y="2057400"/>
          <a:ext cx="5074816" cy="329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8249" y="5439559"/>
            <a:ext cx="5591698" cy="117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내국인들은 휴식의 목적으로 제주도를 찾는 경우가 많았으며 그 다음순위가 세미나를 </a:t>
            </a:r>
          </a:p>
          <a:p>
            <a:pPr algn="ctr">
              <a:defRPr/>
            </a:pPr>
            <a:r>
              <a:rPr lang="ko-KR" altLang="en-US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목적으로 방문하는 것으로 확인했습니다</a:t>
            </a:r>
            <a:r>
              <a:rPr lang="en-US" altLang="ko-KR" sz="2400" spc="-150">
                <a:solidFill>
                  <a:srgbClr val="8DBABD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356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Power Point Template</a:t>
            </a:r>
          </a:p>
          <a:p>
            <a:pPr algn="ctr"/>
            <a:r>
              <a:rPr lang="en-US" altLang="ko-KR" sz="600" dirty="0" err="1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en-US" altLang="ko-KR" sz="6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63" y="229970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04E78B-2380-445A-8EF8-94792E0C50BC}"/>
              </a:ext>
            </a:extLst>
          </p:cNvPr>
          <p:cNvCxnSpPr>
            <a:cxnSpLocks/>
          </p:cNvCxnSpPr>
          <p:nvPr/>
        </p:nvCxnSpPr>
        <p:spPr>
          <a:xfrm>
            <a:off x="1555825" y="1418441"/>
            <a:ext cx="48967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FFD16-5CEC-450F-8669-6F31DAFDD403}"/>
              </a:ext>
            </a:extLst>
          </p:cNvPr>
          <p:cNvSpPr txBox="1"/>
          <p:nvPr/>
        </p:nvSpPr>
        <p:spPr>
          <a:xfrm>
            <a:off x="768935" y="9282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BB39-6095-4468-9D5D-19A26BD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" y="2003217"/>
            <a:ext cx="5274196" cy="319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0E8AC-250E-45C3-83AC-C3D0BDF335AD}"/>
              </a:ext>
            </a:extLst>
          </p:cNvPr>
          <p:cNvSpPr txBox="1"/>
          <p:nvPr/>
        </p:nvSpPr>
        <p:spPr>
          <a:xfrm>
            <a:off x="594763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외국인들은 대체로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여행일정을 짜는 것으로 확인했습니다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D2FD7A2-A738-4AEE-A62C-41778E24A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622359"/>
              </p:ext>
            </p:extLst>
          </p:nvPr>
        </p:nvGraphicFramePr>
        <p:xfrm>
          <a:off x="6323042" y="2003217"/>
          <a:ext cx="5274195" cy="319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43A0F-C279-4608-8FDE-8C35127B63E9}"/>
              </a:ext>
            </a:extLst>
          </p:cNvPr>
          <p:cNvSpPr txBox="1"/>
          <p:nvPr/>
        </p:nvSpPr>
        <p:spPr>
          <a:xfrm>
            <a:off x="6096000" y="5422024"/>
            <a:ext cx="527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 목적으로는 내국인과 마찬가지로 </a:t>
            </a:r>
            <a:endParaRPr lang="en-US" altLang="ko-KR" sz="2400" spc="-150" dirty="0">
              <a:solidFill>
                <a:srgbClr val="8DBA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휴식을 목적으로 찾는 경우가 많았습니다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F5EB9-0DFE-4765-B855-91F3364DA93C}"/>
              </a:ext>
            </a:extLst>
          </p:cNvPr>
          <p:cNvSpPr txBox="1"/>
          <p:nvPr/>
        </p:nvSpPr>
        <p:spPr>
          <a:xfrm>
            <a:off x="1455815" y="863755"/>
            <a:ext cx="512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관광객 체류기간 및 목적</a:t>
            </a:r>
          </a:p>
        </p:txBody>
      </p:sp>
    </p:spTree>
    <p:extLst>
      <p:ext uri="{BB962C8B-B14F-4D97-AF65-F5344CB8AC3E}">
        <p14:creationId xmlns:p14="http://schemas.microsoft.com/office/powerpoint/2010/main" val="2592564486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1076</Words>
  <Application>Microsoft Office PowerPoint</Application>
  <PresentationFormat>와이드스크린</PresentationFormat>
  <Paragraphs>306</Paragraphs>
  <Slides>29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맑은 고딕</vt:lpstr>
      <vt:lpstr>나눔스퀘어</vt:lpstr>
      <vt:lpstr>나눔스퀘어 ExtraBold</vt:lpstr>
      <vt:lpstr>나눔스퀘어 Bold</vt:lpstr>
      <vt:lpstr>나눔고딕 ExtraBold</vt:lpstr>
      <vt:lpstr>함초롬돋움</vt:lpstr>
      <vt:lpstr>Arial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ICT01_23</cp:lastModifiedBy>
  <cp:revision>141</cp:revision>
  <dcterms:created xsi:type="dcterms:W3CDTF">2017-10-13T13:12:51Z</dcterms:created>
  <dcterms:modified xsi:type="dcterms:W3CDTF">2019-12-23T01:57:46Z</dcterms:modified>
  <cp:version>1000.0000.01</cp:version>
</cp:coreProperties>
</file>